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Source Han Sans KR Bold" panose="020B0600000101010101" charset="-127"/>
      <p:regular r:id="rId12"/>
    </p:embeddedFont>
    <p:embeddedFont>
      <p:font typeface="Cabin" panose="020B0600000101010101" charset="0"/>
      <p:regular r:id="rId13"/>
    </p:embeddedFont>
    <p:embeddedFont>
      <p:font typeface="Cabin Bold" panose="020B0600000101010101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nva Sans" panose="020B0600000101010101" charset="0"/>
      <p:regular r:id="rId19"/>
    </p:embeddedFont>
    <p:embeddedFont>
      <p:font typeface="Canva Sans Bold" panose="020B0600000101010101" charset="0"/>
      <p:regular r:id="rId20"/>
    </p:embeddedFont>
    <p:embeddedFont>
      <p:font typeface="Canva Sans Medium" panose="020B0600000101010101" charset="0"/>
      <p:regular r:id="rId21"/>
    </p:embeddedFont>
    <p:embeddedFont>
      <p:font typeface="HY헤드라인M" panose="02030600000101010101" pitchFamily="18" charset="-127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6829553"/>
            <a:ext cx="16230600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1028699" y="2136343"/>
            <a:ext cx="16649701" cy="34311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4257"/>
              </a:lnSpc>
            </a:pPr>
            <a:r>
              <a:rPr lang="en-US" sz="8800" b="1" dirty="0" err="1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머신러닝을</a:t>
            </a:r>
            <a:r>
              <a:rPr lang="en-US" sz="8800" b="1" dirty="0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 </a:t>
            </a:r>
            <a:r>
              <a:rPr lang="en-US" sz="8800" b="1" dirty="0" err="1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통한</a:t>
            </a:r>
            <a:endParaRPr lang="en-US" sz="8800" b="1" dirty="0">
              <a:solidFill>
                <a:srgbClr val="47557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Cabin Bold"/>
              <a:sym typeface="Cabin Bold"/>
            </a:endParaRPr>
          </a:p>
          <a:p>
            <a:pPr algn="l">
              <a:lnSpc>
                <a:spcPts val="14257"/>
              </a:lnSpc>
              <a:spcBef>
                <a:spcPct val="0"/>
              </a:spcBef>
            </a:pPr>
            <a:r>
              <a:rPr lang="en-US" sz="8800" b="1" dirty="0" err="1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독거노인</a:t>
            </a:r>
            <a:r>
              <a:rPr lang="en-US" sz="8800" b="1" dirty="0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 </a:t>
            </a:r>
            <a:r>
              <a:rPr lang="en-US" sz="8800" b="1" dirty="0" err="1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인구수</a:t>
            </a:r>
            <a:r>
              <a:rPr lang="en-US" sz="8800" b="1" dirty="0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 </a:t>
            </a:r>
            <a:r>
              <a:rPr lang="en-US" sz="8800" b="1" dirty="0" err="1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예측</a:t>
            </a:r>
            <a:r>
              <a:rPr lang="en-US" sz="8800" b="1" dirty="0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 </a:t>
            </a:r>
            <a:r>
              <a:rPr lang="ko-KR" altLang="en-US" sz="8800" b="1" dirty="0">
                <a:solidFill>
                  <a:srgbClr val="47557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bin Bold"/>
                <a:sym typeface="Cabin Bold"/>
              </a:rPr>
              <a:t>서비스</a:t>
            </a:r>
            <a:endParaRPr lang="en-US" sz="8800" b="1" dirty="0">
              <a:solidFill>
                <a:srgbClr val="47557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Cabin Bold"/>
              <a:sym typeface="Cabin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7187427" y="7801764"/>
            <a:ext cx="2306762" cy="814142"/>
            <a:chOff x="0" y="0"/>
            <a:chExt cx="3075682" cy="1085523"/>
          </a:xfrm>
        </p:grpSpPr>
        <p:sp>
          <p:nvSpPr>
            <p:cNvPr id="5" name="TextBox 5"/>
            <p:cNvSpPr txBox="1"/>
            <p:nvPr/>
          </p:nvSpPr>
          <p:spPr>
            <a:xfrm>
              <a:off x="0" y="-38100"/>
              <a:ext cx="833636" cy="396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475570"/>
                  </a:solidFill>
                  <a:latin typeface="Cabin"/>
                  <a:ea typeface="Cabin"/>
                  <a:cs typeface="Cabin"/>
                  <a:sym typeface="Cabin"/>
                </a:rPr>
                <a:t>Phone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38365"/>
              <a:ext cx="307568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475570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010-2977-7118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578158" y="7773189"/>
            <a:ext cx="4066208" cy="842717"/>
            <a:chOff x="0" y="-38100"/>
            <a:chExt cx="5421610" cy="1123623"/>
          </a:xfrm>
        </p:grpSpPr>
        <p:sp>
          <p:nvSpPr>
            <p:cNvPr id="8" name="TextBox 8"/>
            <p:cNvSpPr txBox="1"/>
            <p:nvPr/>
          </p:nvSpPr>
          <p:spPr>
            <a:xfrm>
              <a:off x="0" y="-38100"/>
              <a:ext cx="907523" cy="39624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 dirty="0">
                  <a:solidFill>
                    <a:srgbClr val="475570"/>
                  </a:solidFill>
                  <a:latin typeface="Cabin"/>
                  <a:ea typeface="Cabin"/>
                  <a:cs typeface="Cabin"/>
                  <a:sym typeface="Cabin"/>
                </a:rPr>
                <a:t>Email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38365"/>
              <a:ext cx="5421610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475570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wjdgks332@naver.com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94565" y="7801764"/>
            <a:ext cx="2306762" cy="814142"/>
            <a:chOff x="0" y="0"/>
            <a:chExt cx="3075682" cy="108552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833636" cy="3962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475570"/>
                  </a:solidFill>
                  <a:latin typeface="Cabin"/>
                  <a:ea typeface="Cabin"/>
                  <a:cs typeface="Cabin"/>
                  <a:sym typeface="Cabin"/>
                </a:rPr>
                <a:t>Name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38365"/>
              <a:ext cx="3075682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>
                  <a:solidFill>
                    <a:srgbClr val="475570"/>
                  </a:solidFill>
                  <a:latin typeface="Canva Sans Medium"/>
                  <a:ea typeface="Canva Sans Medium"/>
                  <a:cs typeface="Canva Sans Medium"/>
                  <a:sym typeface="Canva Sans Medium"/>
                </a:rPr>
                <a:t>남정한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2463446"/>
            <a:ext cx="4362711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8415707" y="3398860"/>
            <a:ext cx="3489280" cy="3489280"/>
          </a:xfrm>
          <a:custGeom>
            <a:avLst/>
            <a:gdLst/>
            <a:ahLst/>
            <a:cxnLst/>
            <a:rect l="l" t="t" r="r" b="b"/>
            <a:pathLst>
              <a:path w="3489280" h="3489280">
                <a:moveTo>
                  <a:pt x="0" y="0"/>
                </a:moveTo>
                <a:lnTo>
                  <a:pt x="3489280" y="0"/>
                </a:lnTo>
                <a:lnTo>
                  <a:pt x="3489280" y="3489280"/>
                </a:lnTo>
                <a:lnTo>
                  <a:pt x="0" y="3489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209828" y="3879024"/>
            <a:ext cx="3009116" cy="3009116"/>
          </a:xfrm>
          <a:custGeom>
            <a:avLst/>
            <a:gdLst/>
            <a:ahLst/>
            <a:cxnLst/>
            <a:rect l="l" t="t" r="r" b="b"/>
            <a:pathLst>
              <a:path w="3009116" h="3009116">
                <a:moveTo>
                  <a:pt x="0" y="0"/>
                </a:moveTo>
                <a:lnTo>
                  <a:pt x="3009116" y="0"/>
                </a:lnTo>
                <a:lnTo>
                  <a:pt x="3009116" y="3009116"/>
                </a:lnTo>
                <a:lnTo>
                  <a:pt x="0" y="30091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769545" y="4750365"/>
            <a:ext cx="6639314" cy="1437537"/>
            <a:chOff x="0" y="0"/>
            <a:chExt cx="1748626" cy="3786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48626" cy="378610"/>
            </a:xfrm>
            <a:custGeom>
              <a:avLst/>
              <a:gdLst/>
              <a:ahLst/>
              <a:cxnLst/>
              <a:rect l="l" t="t" r="r" b="b"/>
              <a:pathLst>
                <a:path w="1748626" h="378610">
                  <a:moveTo>
                    <a:pt x="59470" y="0"/>
                  </a:moveTo>
                  <a:lnTo>
                    <a:pt x="1689156" y="0"/>
                  </a:lnTo>
                  <a:cubicBezTo>
                    <a:pt x="1704929" y="0"/>
                    <a:pt x="1720055" y="6266"/>
                    <a:pt x="1731208" y="17418"/>
                  </a:cubicBezTo>
                  <a:cubicBezTo>
                    <a:pt x="1742361" y="28571"/>
                    <a:pt x="1748626" y="43697"/>
                    <a:pt x="1748626" y="59470"/>
                  </a:cubicBezTo>
                  <a:lnTo>
                    <a:pt x="1748626" y="319141"/>
                  </a:lnTo>
                  <a:cubicBezTo>
                    <a:pt x="1748626" y="334913"/>
                    <a:pt x="1742361" y="350039"/>
                    <a:pt x="1731208" y="361192"/>
                  </a:cubicBezTo>
                  <a:cubicBezTo>
                    <a:pt x="1720055" y="372345"/>
                    <a:pt x="1704929" y="378610"/>
                    <a:pt x="1689156" y="378610"/>
                  </a:cubicBezTo>
                  <a:lnTo>
                    <a:pt x="59470" y="378610"/>
                  </a:lnTo>
                  <a:cubicBezTo>
                    <a:pt x="43697" y="378610"/>
                    <a:pt x="28571" y="372345"/>
                    <a:pt x="17418" y="361192"/>
                  </a:cubicBezTo>
                  <a:cubicBezTo>
                    <a:pt x="6266" y="350039"/>
                    <a:pt x="0" y="334913"/>
                    <a:pt x="0" y="319141"/>
                  </a:cubicBezTo>
                  <a:lnTo>
                    <a:pt x="0" y="59470"/>
                  </a:lnTo>
                  <a:cubicBezTo>
                    <a:pt x="0" y="43697"/>
                    <a:pt x="6266" y="28571"/>
                    <a:pt x="17418" y="17418"/>
                  </a:cubicBezTo>
                  <a:cubicBezTo>
                    <a:pt x="28571" y="6266"/>
                    <a:pt x="43697" y="0"/>
                    <a:pt x="5947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748626" cy="426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67450" y="5067300"/>
            <a:ext cx="5709642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4755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정책 및 복지 시스템의 개선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91250" y="1254206"/>
            <a:ext cx="28473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기대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효과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67450" y="830263"/>
            <a:ext cx="2771150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EXPECTED EFFECT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680370" y="8014580"/>
            <a:ext cx="10226630" cy="505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정부와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관련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기관이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사회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복지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정책을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더욱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효율적으로</a:t>
            </a:r>
            <a:r>
              <a:rPr lang="en-US" sz="3099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3099" dirty="0" err="1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설계</a:t>
            </a:r>
            <a:endParaRPr lang="en-US" sz="3099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7754205" y="8776742"/>
            <a:ext cx="9327043" cy="0"/>
          </a:xfrm>
          <a:prstGeom prst="line">
            <a:avLst/>
          </a:prstGeom>
          <a:ln w="38100" cap="flat">
            <a:solidFill>
              <a:srgbClr val="C5CACE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01894"/>
            <a:ext cx="9826821" cy="5488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39"/>
              </a:lnSpc>
            </a:pPr>
            <a:r>
              <a:rPr lang="en-US" sz="3899" b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01 기획 의도</a:t>
            </a: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r>
              <a:rPr lang="en-US" sz="3899" b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02 개발 목표</a:t>
            </a: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r>
              <a:rPr lang="en-US" sz="3899" b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03 개발 스케줄</a:t>
            </a: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r>
              <a:rPr lang="en-US" sz="3899" b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04 업무분장표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91250" y="1254206"/>
            <a:ext cx="16281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목차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67450" y="830263"/>
            <a:ext cx="1551950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CONTENTS</a:t>
            </a:r>
          </a:p>
        </p:txBody>
      </p:sp>
      <p:sp>
        <p:nvSpPr>
          <p:cNvPr id="5" name="AutoShape 5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8461179" y="2901894"/>
            <a:ext cx="9826821" cy="5488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39"/>
              </a:lnSpc>
            </a:pPr>
            <a:r>
              <a:rPr lang="en-US" sz="3899" b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05 기대 효과</a:t>
            </a: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6239"/>
              </a:lnSpc>
            </a:pPr>
            <a:endParaRPr lang="en-US" sz="3899" b="1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028700" y="2988786"/>
            <a:ext cx="8210426" cy="5921770"/>
          </a:xfrm>
          <a:custGeom>
            <a:avLst/>
            <a:gdLst/>
            <a:ahLst/>
            <a:cxnLst/>
            <a:rect l="l" t="t" r="r" b="b"/>
            <a:pathLst>
              <a:path w="8210426" h="5921770">
                <a:moveTo>
                  <a:pt x="0" y="0"/>
                </a:moveTo>
                <a:lnTo>
                  <a:pt x="8210426" y="0"/>
                </a:lnTo>
                <a:lnTo>
                  <a:pt x="8210426" y="5921770"/>
                </a:lnTo>
                <a:lnTo>
                  <a:pt x="0" y="59217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55850" y="4584507"/>
            <a:ext cx="700345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독거노인의 심리적 안정감 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982567" y="4682923"/>
            <a:ext cx="558819" cy="5588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203200" y="-47625"/>
              <a:ext cx="406400" cy="758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1250" y="1254206"/>
            <a:ext cx="29997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기획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의도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67450" y="830263"/>
            <a:ext cx="3609350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PLANNING INTENTION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55850" y="6656362"/>
            <a:ext cx="700345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열악한 환경과 건강상태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45466" y="2894846"/>
            <a:ext cx="8798534" cy="4762207"/>
          </a:xfrm>
          <a:custGeom>
            <a:avLst/>
            <a:gdLst/>
            <a:ahLst/>
            <a:cxnLst/>
            <a:rect l="l" t="t" r="r" b="b"/>
            <a:pathLst>
              <a:path w="8798534" h="4762207">
                <a:moveTo>
                  <a:pt x="0" y="0"/>
                </a:moveTo>
                <a:lnTo>
                  <a:pt x="8798534" y="0"/>
                </a:lnTo>
                <a:lnTo>
                  <a:pt x="8798534" y="4762207"/>
                </a:lnTo>
                <a:lnTo>
                  <a:pt x="0" y="47622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755427" y="3160741"/>
            <a:ext cx="7816013" cy="4230417"/>
          </a:xfrm>
          <a:custGeom>
            <a:avLst/>
            <a:gdLst/>
            <a:ahLst/>
            <a:cxnLst/>
            <a:rect l="l" t="t" r="r" b="b"/>
            <a:pathLst>
              <a:path w="7816013" h="4230417">
                <a:moveTo>
                  <a:pt x="0" y="0"/>
                </a:moveTo>
                <a:lnTo>
                  <a:pt x="7816013" y="0"/>
                </a:lnTo>
                <a:lnTo>
                  <a:pt x="7816013" y="4230417"/>
                </a:lnTo>
                <a:lnTo>
                  <a:pt x="0" y="42304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8595122" y="8830462"/>
            <a:ext cx="846737" cy="693180"/>
            <a:chOff x="0" y="0"/>
            <a:chExt cx="812800" cy="6653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65398"/>
            </a:xfrm>
            <a:custGeom>
              <a:avLst/>
              <a:gdLst/>
              <a:ahLst/>
              <a:cxnLst/>
              <a:rect l="l" t="t" r="r" b="b"/>
              <a:pathLst>
                <a:path w="812800" h="665398">
                  <a:moveTo>
                    <a:pt x="812800" y="332699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462198"/>
                  </a:lnTo>
                  <a:lnTo>
                    <a:pt x="406400" y="462198"/>
                  </a:lnTo>
                  <a:lnTo>
                    <a:pt x="406400" y="665398"/>
                  </a:lnTo>
                  <a:lnTo>
                    <a:pt x="812800" y="332699"/>
                  </a:lnTo>
                  <a:close/>
                </a:path>
              </a:pathLst>
            </a:custGeom>
            <a:solidFill>
              <a:srgbClr val="FF575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155575"/>
              <a:ext cx="711200" cy="3066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45466" y="8648439"/>
            <a:ext cx="7807957" cy="998503"/>
            <a:chOff x="0" y="0"/>
            <a:chExt cx="2056417" cy="26298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56417" cy="262980"/>
            </a:xfrm>
            <a:custGeom>
              <a:avLst/>
              <a:gdLst/>
              <a:ahLst/>
              <a:cxnLst/>
              <a:rect l="l" t="t" r="r" b="b"/>
              <a:pathLst>
                <a:path w="2056417" h="262980">
                  <a:moveTo>
                    <a:pt x="50569" y="0"/>
                  </a:moveTo>
                  <a:lnTo>
                    <a:pt x="2005848" y="0"/>
                  </a:lnTo>
                  <a:cubicBezTo>
                    <a:pt x="2019260" y="0"/>
                    <a:pt x="2032122" y="5328"/>
                    <a:pt x="2041605" y="14811"/>
                  </a:cubicBezTo>
                  <a:cubicBezTo>
                    <a:pt x="2051089" y="24295"/>
                    <a:pt x="2056417" y="37157"/>
                    <a:pt x="2056417" y="50569"/>
                  </a:cubicBezTo>
                  <a:lnTo>
                    <a:pt x="2056417" y="212412"/>
                  </a:lnTo>
                  <a:cubicBezTo>
                    <a:pt x="2056417" y="225823"/>
                    <a:pt x="2051089" y="238686"/>
                    <a:pt x="2041605" y="248169"/>
                  </a:cubicBezTo>
                  <a:cubicBezTo>
                    <a:pt x="2032122" y="257653"/>
                    <a:pt x="2019260" y="262980"/>
                    <a:pt x="2005848" y="262980"/>
                  </a:cubicBezTo>
                  <a:lnTo>
                    <a:pt x="50569" y="262980"/>
                  </a:lnTo>
                  <a:cubicBezTo>
                    <a:pt x="37157" y="262980"/>
                    <a:pt x="24295" y="257653"/>
                    <a:pt x="14811" y="248169"/>
                  </a:cubicBezTo>
                  <a:cubicBezTo>
                    <a:pt x="5328" y="238686"/>
                    <a:pt x="0" y="225823"/>
                    <a:pt x="0" y="212412"/>
                  </a:cubicBezTo>
                  <a:lnTo>
                    <a:pt x="0" y="50569"/>
                  </a:lnTo>
                  <a:cubicBezTo>
                    <a:pt x="0" y="37157"/>
                    <a:pt x="5328" y="24295"/>
                    <a:pt x="14811" y="14811"/>
                  </a:cubicBezTo>
                  <a:cubicBezTo>
                    <a:pt x="24295" y="5328"/>
                    <a:pt x="37157" y="0"/>
                    <a:pt x="50569" y="0"/>
                  </a:cubicBezTo>
                  <a:close/>
                </a:path>
              </a:pathLst>
            </a:custGeom>
            <a:solidFill>
              <a:srgbClr val="C5CAC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056417" cy="310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91250" y="1254206"/>
            <a:ext cx="27711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기획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의도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67450" y="830263"/>
            <a:ext cx="2694950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PLANNING INTENTION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690931" y="8881777"/>
            <a:ext cx="7131607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독거노인에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대한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무관심으로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인한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사회적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고립</a:t>
            </a:r>
            <a:endParaRPr lang="en-US" sz="2800" b="1" dirty="0">
              <a:solidFill>
                <a:srgbClr val="475570"/>
              </a:solidFill>
              <a:latin typeface="Cabin Bold"/>
              <a:ea typeface="Cabin Bold"/>
              <a:cs typeface="Cabin Bold"/>
              <a:sym typeface="Cabin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0035274" y="8648439"/>
            <a:ext cx="7921507" cy="998503"/>
            <a:chOff x="0" y="0"/>
            <a:chExt cx="2086323" cy="26298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86323" cy="262980"/>
            </a:xfrm>
            <a:custGeom>
              <a:avLst/>
              <a:gdLst/>
              <a:ahLst/>
              <a:cxnLst/>
              <a:rect l="l" t="t" r="r" b="b"/>
              <a:pathLst>
                <a:path w="2086323" h="262980">
                  <a:moveTo>
                    <a:pt x="49844" y="0"/>
                  </a:moveTo>
                  <a:lnTo>
                    <a:pt x="2036479" y="0"/>
                  </a:lnTo>
                  <a:cubicBezTo>
                    <a:pt x="2064007" y="0"/>
                    <a:pt x="2086323" y="22316"/>
                    <a:pt x="2086323" y="49844"/>
                  </a:cubicBezTo>
                  <a:lnTo>
                    <a:pt x="2086323" y="213137"/>
                  </a:lnTo>
                  <a:cubicBezTo>
                    <a:pt x="2086323" y="240665"/>
                    <a:pt x="2064007" y="262980"/>
                    <a:pt x="2036479" y="262980"/>
                  </a:cubicBezTo>
                  <a:lnTo>
                    <a:pt x="49844" y="262980"/>
                  </a:lnTo>
                  <a:cubicBezTo>
                    <a:pt x="22316" y="262980"/>
                    <a:pt x="0" y="240665"/>
                    <a:pt x="0" y="213137"/>
                  </a:cubicBezTo>
                  <a:lnTo>
                    <a:pt x="0" y="49844"/>
                  </a:lnTo>
                  <a:cubicBezTo>
                    <a:pt x="0" y="22316"/>
                    <a:pt x="22316" y="0"/>
                    <a:pt x="49844" y="0"/>
                  </a:cubicBezTo>
                  <a:close/>
                </a:path>
              </a:pathLst>
            </a:custGeom>
            <a:solidFill>
              <a:srgbClr val="C5CAC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2086323" cy="310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01570" y="8881777"/>
            <a:ext cx="7588914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독거노인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문제에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대한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지속적인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관심과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지원</a:t>
            </a:r>
            <a:r>
              <a:rPr lang="en-US" sz="2800" b="1" dirty="0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  <a:r>
              <a:rPr lang="en-US" sz="2800" b="1" dirty="0" err="1">
                <a:solidFill>
                  <a:srgbClr val="475570"/>
                </a:solidFill>
                <a:latin typeface="Cabin Bold"/>
                <a:ea typeface="Cabin Bold"/>
                <a:cs typeface="Cabin Bold"/>
                <a:sym typeface="Cabin Bold"/>
              </a:rPr>
              <a:t>필요</a:t>
            </a:r>
            <a:endParaRPr lang="en-US" sz="2800" b="1" dirty="0">
              <a:solidFill>
                <a:srgbClr val="475570"/>
              </a:solidFill>
              <a:latin typeface="Cabin Bold"/>
              <a:ea typeface="Cabin Bold"/>
              <a:cs typeface="Cabin Bold"/>
              <a:sym typeface="Cabin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3425269" y="3800988"/>
            <a:ext cx="10784847" cy="4957295"/>
          </a:xfrm>
          <a:custGeom>
            <a:avLst/>
            <a:gdLst/>
            <a:ahLst/>
            <a:cxnLst/>
            <a:rect l="l" t="t" r="r" b="b"/>
            <a:pathLst>
              <a:path w="10784847" h="4957295">
                <a:moveTo>
                  <a:pt x="0" y="0"/>
                </a:moveTo>
                <a:lnTo>
                  <a:pt x="10784847" y="0"/>
                </a:lnTo>
                <a:lnTo>
                  <a:pt x="10784847" y="4957295"/>
                </a:lnTo>
                <a:lnTo>
                  <a:pt x="0" y="49572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060" b="-806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870875" y="3800988"/>
            <a:ext cx="4339241" cy="416212"/>
          </a:xfrm>
          <a:custGeom>
            <a:avLst/>
            <a:gdLst/>
            <a:ahLst/>
            <a:cxnLst/>
            <a:rect l="l" t="t" r="r" b="b"/>
            <a:pathLst>
              <a:path w="4339241" h="416212">
                <a:moveTo>
                  <a:pt x="0" y="0"/>
                </a:moveTo>
                <a:lnTo>
                  <a:pt x="4339241" y="0"/>
                </a:lnTo>
                <a:lnTo>
                  <a:pt x="4339241" y="416212"/>
                </a:lnTo>
                <a:lnTo>
                  <a:pt x="0" y="4162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060" b="-806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2984916"/>
            <a:ext cx="6362700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기능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1: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카카오맵으로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지역별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독거노인수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표현</a:t>
            </a:r>
            <a:endParaRPr lang="en-US" sz="2499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8994004"/>
            <a:ext cx="7746419" cy="689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카카오맵 api를 이용하여 각 지역별 독거노인수를 나타내는 지도를 구현</a:t>
            </a:r>
          </a:p>
          <a:p>
            <a:pPr marL="388622" lvl="1" indent="-194311" algn="l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지도에 마커 표시, 각 마커에 좌표를 기반으로 독거노인수 데이터 매핑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1250" y="1254206"/>
            <a:ext cx="28473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개발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목표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67450" y="830263"/>
            <a:ext cx="2999750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DEVELOPMENT GOALS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5403093" y="3573510"/>
            <a:ext cx="7481815" cy="4722895"/>
          </a:xfrm>
          <a:custGeom>
            <a:avLst/>
            <a:gdLst/>
            <a:ahLst/>
            <a:cxnLst/>
            <a:rect l="l" t="t" r="r" b="b"/>
            <a:pathLst>
              <a:path w="7481815" h="4722895">
                <a:moveTo>
                  <a:pt x="0" y="0"/>
                </a:moveTo>
                <a:lnTo>
                  <a:pt x="7481814" y="0"/>
                </a:lnTo>
                <a:lnTo>
                  <a:pt x="7481814" y="4722896"/>
                </a:lnTo>
                <a:lnTo>
                  <a:pt x="0" y="4722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2984916"/>
            <a:ext cx="6743700" cy="42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기능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2: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머신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러닝을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통한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미래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독거노인수</a:t>
            </a:r>
            <a:r>
              <a:rPr lang="en-US" sz="2499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2499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예측</a:t>
            </a:r>
            <a:endParaRPr lang="en-US" sz="2499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376999"/>
            <a:ext cx="12839700" cy="1184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다중선형회귀를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이용한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머신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러닝으로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2025년부터 2070년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까지의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독거노인수를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예측</a:t>
            </a:r>
            <a:endParaRPr lang="en-US" sz="2000" dirty="0">
              <a:solidFill>
                <a:srgbClr val="47557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독립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변수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(총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인구수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, 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인구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성장률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독거노인수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(2000-2024),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노인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인구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노령화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지수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)와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종속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변수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(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독거노인수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)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간의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관계를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모델링하고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예측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값과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실제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값의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차이를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비교하여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모델의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정확성</a:t>
            </a:r>
            <a:r>
              <a:rPr lang="en-US" sz="2000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000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파악</a:t>
            </a:r>
            <a:endParaRPr lang="en-US" sz="2000" dirty="0">
              <a:solidFill>
                <a:srgbClr val="47557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91250" y="1254206"/>
            <a:ext cx="30759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개발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목표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67450" y="830263"/>
            <a:ext cx="2771150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DEVELOPMENT GOALS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191250" y="1254206"/>
            <a:ext cx="34569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개발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스케줄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67450" y="830263"/>
            <a:ext cx="3609350" cy="1054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DEVELOPMENT SCHEDULE</a:t>
            </a:r>
          </a:p>
          <a:p>
            <a:pPr algn="l">
              <a:lnSpc>
                <a:spcPts val="2800"/>
              </a:lnSpc>
            </a:pPr>
            <a:endParaRPr lang="en-US" sz="2000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D1379C-82B3-4A9E-BAB0-B085A774A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05" y="3848100"/>
            <a:ext cx="16913619" cy="36575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6882" y="2504321"/>
            <a:ext cx="16554237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3" name="Table 3"/>
          <p:cNvGraphicFramePr>
            <a:graphicFrameLocks noGrp="1"/>
          </p:cNvGraphicFramePr>
          <p:nvPr/>
        </p:nvGraphicFramePr>
        <p:xfrm>
          <a:off x="1705075" y="3475871"/>
          <a:ext cx="14877850" cy="5305425"/>
        </p:xfrm>
        <a:graphic>
          <a:graphicData uri="http://schemas.openxmlformats.org/drawingml/2006/table">
            <a:tbl>
              <a:tblPr/>
              <a:tblGrid>
                <a:gridCol w="1967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105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2654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Cabin Bold"/>
                          <a:ea typeface="Cabin Bold"/>
                          <a:cs typeface="Cabin Bold"/>
                          <a:sym typeface="Cabin Bold"/>
                        </a:rPr>
                        <a:t>역할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654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공통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데이터 수집, 데이터 전처리, UI개발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923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남정한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다중선형회귀(머신러닝)를 통한 독거노인 인구변화 예측(matplotlib으로 인구 변화 그래프 표현),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카카오맵 api 활용 및 시각화(지도위에 마우스를 올려 놓으면 독거노인 인구수 표시)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654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배준혁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u="none" strike="noStrike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독거노인 수, 교육 수준, 소득수준 등을 변수로 입력하여 우울증 여부를 예측</a:t>
                      </a:r>
                      <a:r>
                        <a:rPr lang="en-US" sz="1999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654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이소원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피어슨 상관계수를 활용한 변수 간 상관관계 계산 후 결과를 히트맵으로 시각화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191250" y="1254206"/>
            <a:ext cx="33045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업무분장표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67450" y="830263"/>
            <a:ext cx="2729780" cy="70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WORK DIVISION TABLE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0" y="2463446"/>
            <a:ext cx="4362711" cy="0"/>
          </a:xfrm>
          <a:prstGeom prst="line">
            <a:avLst/>
          </a:prstGeom>
          <a:ln w="19050" cap="flat">
            <a:solidFill>
              <a:srgbClr val="000000">
                <a:alpha val="19608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7148590" y="2463446"/>
            <a:ext cx="10562679" cy="5902112"/>
          </a:xfrm>
          <a:custGeom>
            <a:avLst/>
            <a:gdLst/>
            <a:ahLst/>
            <a:cxnLst/>
            <a:rect l="l" t="t" r="r" b="b"/>
            <a:pathLst>
              <a:path w="10562679" h="5902112">
                <a:moveTo>
                  <a:pt x="0" y="0"/>
                </a:moveTo>
                <a:lnTo>
                  <a:pt x="10562679" y="0"/>
                </a:lnTo>
                <a:lnTo>
                  <a:pt x="10562679" y="5902112"/>
                </a:lnTo>
                <a:lnTo>
                  <a:pt x="0" y="5902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191250" y="3879068"/>
            <a:ext cx="4398549" cy="1437537"/>
            <a:chOff x="0" y="0"/>
            <a:chExt cx="1158465" cy="37861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58465" cy="378610"/>
            </a:xfrm>
            <a:custGeom>
              <a:avLst/>
              <a:gdLst/>
              <a:ahLst/>
              <a:cxnLst/>
              <a:rect l="l" t="t" r="r" b="b"/>
              <a:pathLst>
                <a:path w="1158465" h="378610">
                  <a:moveTo>
                    <a:pt x="89766" y="0"/>
                  </a:moveTo>
                  <a:lnTo>
                    <a:pt x="1068700" y="0"/>
                  </a:lnTo>
                  <a:cubicBezTo>
                    <a:pt x="1092507" y="0"/>
                    <a:pt x="1115339" y="9457"/>
                    <a:pt x="1132174" y="26292"/>
                  </a:cubicBezTo>
                  <a:cubicBezTo>
                    <a:pt x="1149008" y="43126"/>
                    <a:pt x="1158465" y="65958"/>
                    <a:pt x="1158465" y="89766"/>
                  </a:cubicBezTo>
                  <a:lnTo>
                    <a:pt x="1158465" y="288845"/>
                  </a:lnTo>
                  <a:cubicBezTo>
                    <a:pt x="1158465" y="312652"/>
                    <a:pt x="1149008" y="335484"/>
                    <a:pt x="1132174" y="352319"/>
                  </a:cubicBezTo>
                  <a:cubicBezTo>
                    <a:pt x="1115339" y="369153"/>
                    <a:pt x="1092507" y="378610"/>
                    <a:pt x="1068700" y="378610"/>
                  </a:cubicBezTo>
                  <a:lnTo>
                    <a:pt x="89766" y="378610"/>
                  </a:lnTo>
                  <a:cubicBezTo>
                    <a:pt x="65958" y="378610"/>
                    <a:pt x="43126" y="369153"/>
                    <a:pt x="26292" y="352319"/>
                  </a:cubicBezTo>
                  <a:cubicBezTo>
                    <a:pt x="9457" y="335484"/>
                    <a:pt x="0" y="312652"/>
                    <a:pt x="0" y="288845"/>
                  </a:cubicBezTo>
                  <a:lnTo>
                    <a:pt x="0" y="89766"/>
                  </a:lnTo>
                  <a:cubicBezTo>
                    <a:pt x="0" y="65958"/>
                    <a:pt x="9457" y="43126"/>
                    <a:pt x="26292" y="26292"/>
                  </a:cubicBezTo>
                  <a:cubicBezTo>
                    <a:pt x="43126" y="9457"/>
                    <a:pt x="65958" y="0"/>
                    <a:pt x="89766" y="0"/>
                  </a:cubicBez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158465" cy="426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 flipV="1">
            <a:off x="8653630" y="9558402"/>
            <a:ext cx="8301566" cy="0"/>
          </a:xfrm>
          <a:prstGeom prst="line">
            <a:avLst/>
          </a:prstGeom>
          <a:ln w="38100" cap="flat">
            <a:solidFill>
              <a:srgbClr val="C5CAC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Freeform 8"/>
          <p:cNvSpPr/>
          <p:nvPr/>
        </p:nvSpPr>
        <p:spPr>
          <a:xfrm>
            <a:off x="1810508" y="5649979"/>
            <a:ext cx="3160033" cy="3160033"/>
          </a:xfrm>
          <a:custGeom>
            <a:avLst/>
            <a:gdLst/>
            <a:ahLst/>
            <a:cxnLst/>
            <a:rect l="l" t="t" r="r" b="b"/>
            <a:pathLst>
              <a:path w="3160033" h="3160033">
                <a:moveTo>
                  <a:pt x="0" y="0"/>
                </a:moveTo>
                <a:lnTo>
                  <a:pt x="3160033" y="0"/>
                </a:lnTo>
                <a:lnTo>
                  <a:pt x="3160033" y="3160034"/>
                </a:lnTo>
                <a:lnTo>
                  <a:pt x="0" y="3160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191250" y="1254206"/>
            <a:ext cx="2999750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기대</a:t>
            </a:r>
            <a:r>
              <a:rPr lang="en-US" sz="5000" b="1" dirty="0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000" b="1" dirty="0" err="1">
                <a:solidFill>
                  <a:srgbClr val="47557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효과</a:t>
            </a:r>
            <a:endParaRPr lang="en-US" sz="5000" b="1" dirty="0">
              <a:solidFill>
                <a:srgbClr val="47557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67450" y="830263"/>
            <a:ext cx="2410123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>
                <a:solidFill>
                  <a:srgbClr val="475570"/>
                </a:solidFill>
                <a:latin typeface="Cabin"/>
                <a:ea typeface="Cabin"/>
                <a:cs typeface="Cabin"/>
                <a:sym typeface="Cabin"/>
              </a:rPr>
              <a:t>EXPECTED EFFECT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47557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44634" y="4220011"/>
            <a:ext cx="3555802" cy="679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b="1">
                <a:solidFill>
                  <a:srgbClr val="4755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사회적 인식 제고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16396" y="8843898"/>
            <a:ext cx="8985804" cy="473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독거노인들이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겪고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있는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어려움과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고립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문제에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대한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관심을</a:t>
            </a:r>
            <a:r>
              <a:rPr lang="en-US" sz="2499" dirty="0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499" dirty="0" err="1">
                <a:solidFill>
                  <a:srgbClr val="475570"/>
                </a:solidFill>
                <a:latin typeface="Canva Sans"/>
                <a:ea typeface="Canva Sans"/>
                <a:cs typeface="Canva Sans"/>
                <a:sym typeface="Canva Sans"/>
              </a:rPr>
              <a:t>유도</a:t>
            </a:r>
            <a:endParaRPr lang="en-US" sz="2499" dirty="0">
              <a:solidFill>
                <a:srgbClr val="47557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265</Words>
  <Application>Microsoft Office PowerPoint</Application>
  <PresentationFormat>사용자 지정</PresentationFormat>
  <Paragraphs>62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HY헤드라인M</vt:lpstr>
      <vt:lpstr>Canva Sans Bold</vt:lpstr>
      <vt:lpstr>Canva Sans</vt:lpstr>
      <vt:lpstr>Canva Sans Medium</vt:lpstr>
      <vt:lpstr>Cabin Bold</vt:lpstr>
      <vt:lpstr>Arial</vt:lpstr>
      <vt:lpstr>Calibri</vt:lpstr>
      <vt:lpstr>Cabin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남정한 포트폴리오</dc:title>
  <cp:lastModifiedBy>남정한</cp:lastModifiedBy>
  <cp:revision>4</cp:revision>
  <dcterms:created xsi:type="dcterms:W3CDTF">2006-08-16T00:00:00Z</dcterms:created>
  <dcterms:modified xsi:type="dcterms:W3CDTF">2025-02-13T06:04:30Z</dcterms:modified>
  <dc:identifier>DAGervsDl_E</dc:identifier>
</cp:coreProperties>
</file>

<file path=docProps/thumbnail.jpeg>
</file>